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737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617720" cy="6858000"/>
          </a:xfrm>
          <a:prstGeom prst="rect">
            <a:avLst/>
          </a:prstGeom>
          <a:solidFill>
            <a:srgbClr val="9BBE34"/>
          </a:solidFill>
          <a:ln w="12700">
            <a:solidFill>
              <a:srgbClr val="9BBE3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617720" y="0"/>
            <a:ext cx="201168" cy="6858000"/>
          </a:xfrm>
          <a:prstGeom prst="rect">
            <a:avLst/>
          </a:prstGeom>
          <a:solidFill>
            <a:srgbClr val="1D8EAC"/>
          </a:solidFill>
          <a:ln w="12700">
            <a:solidFill>
              <a:srgbClr val="1D8EA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66928" y="658368"/>
            <a:ext cx="356616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" name="Image 0" descr="/Users/joao/Documents/Codex/2026-05-20/files-mentioned-by-the-user-ad/outputs/beyond-fuels-web-report/assets/beyond-logo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6656" y="768096"/>
            <a:ext cx="3346704" cy="62179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394960" y="141732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Relatório de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5394960" y="1847088"/>
            <a:ext cx="5669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</a:rPr>
              <a:t>Campanhas B2B</a:t>
            </a:r>
            <a:endParaRPr lang="en-US" sz="4200" dirty="0"/>
          </a:p>
        </p:txBody>
      </p:sp>
      <p:sp>
        <p:nvSpPr>
          <p:cNvPr id="8" name="Text 5"/>
          <p:cNvSpPr/>
          <p:nvPr/>
        </p:nvSpPr>
        <p:spPr>
          <a:xfrm>
            <a:off x="5394960" y="2761488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</a:rPr>
              <a:t>Meta Ads + Google Performance Max + LinkedIn Ads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394960" y="5532120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Meta Ads: 23/07/2025-20/05/2026 | Google PMax: 01/01/2026-20/05/2026 | LinkedIn: dados da captura de ecrã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9BBE34"/>
          </a:solidFill>
          <a:ln w="12700">
            <a:solidFill>
              <a:srgbClr val="9BBE3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502920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8EAC"/>
                </a:solidFill>
              </a:rPr>
              <a:t>SÍNTESE EXECUTIVA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841248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73737"/>
                </a:solidFill>
              </a:rPr>
              <a:t>54 leads gerados e 475 visitas ao site via LinkedIn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627632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727B7C"/>
                </a:solidFill>
              </a:rPr>
              <a:t>A campanha combinou escala de Meta, apoio de intenção em Google Performance Max e tráfego B2B via LinkedIn.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2148840"/>
            <a:ext cx="2560320" cy="1005840"/>
          </a:xfrm>
          <a:prstGeom prst="rect">
            <a:avLst/>
          </a:prstGeom>
          <a:solidFill>
            <a:srgbClr val="373737"/>
          </a:solidFill>
          <a:ln w="12700">
            <a:solidFill>
              <a:srgbClr val="37373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224" y="2295144"/>
            <a:ext cx="22677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Investimento total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649224" y="2587752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</a:rPr>
              <a:t>5 259,52 EUR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649224" y="2898648"/>
            <a:ext cx="2267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Meta + Google + LinkedIn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3246120" y="2148840"/>
            <a:ext cx="2560320" cy="1005840"/>
          </a:xfrm>
          <a:prstGeom prst="rect">
            <a:avLst/>
          </a:prstGeom>
          <a:solidFill>
            <a:srgbClr val="9BBE34"/>
          </a:solidFill>
          <a:ln w="12700">
            <a:solidFill>
              <a:srgbClr val="9BBE3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392424" y="2295144"/>
            <a:ext cx="22677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Leads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3392424" y="2587752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</a:rPr>
              <a:t>54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3392424" y="2898648"/>
            <a:ext cx="2267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Meta + Google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5989320" y="2148840"/>
            <a:ext cx="2560320" cy="1005840"/>
          </a:xfrm>
          <a:prstGeom prst="rect">
            <a:avLst/>
          </a:prstGeom>
          <a:solidFill>
            <a:srgbClr val="1D8EAC"/>
          </a:solidFill>
          <a:ln w="12700">
            <a:solidFill>
              <a:srgbClr val="1D8EA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135624" y="2295144"/>
            <a:ext cx="22677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CPL médio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6135624" y="2587752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</a:rPr>
              <a:t>90,39 EUR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6135624" y="2898648"/>
            <a:ext cx="2267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Exclui visitas de LinkedIn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8732520" y="2148840"/>
            <a:ext cx="2560320" cy="1005840"/>
          </a:xfrm>
          <a:prstGeom prst="rect">
            <a:avLst/>
          </a:prstGeom>
          <a:solidFill>
            <a:srgbClr val="373737"/>
          </a:solidFill>
          <a:ln w="12700">
            <a:solidFill>
              <a:srgbClr val="37373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878824" y="2295144"/>
            <a:ext cx="22677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Cliques/visitas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8878824" y="2587752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</a:rPr>
              <a:t>14 696</a:t>
            </a:r>
            <a:endParaRPr lang="en-US" sz="2300" dirty="0"/>
          </a:p>
        </p:txBody>
      </p:sp>
      <p:sp>
        <p:nvSpPr>
          <p:cNvPr id="21" name="Text 19"/>
          <p:cNvSpPr/>
          <p:nvPr/>
        </p:nvSpPr>
        <p:spPr>
          <a:xfrm>
            <a:off x="8878824" y="2898648"/>
            <a:ext cx="2267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Meta + Google + LinkedIn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502920" y="3886200"/>
            <a:ext cx="347472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02920" y="3886200"/>
            <a:ext cx="3474720" cy="73152"/>
          </a:xfrm>
          <a:prstGeom prst="rect">
            <a:avLst/>
          </a:prstGeom>
          <a:solidFill>
            <a:srgbClr val="9BBE34"/>
          </a:solidFill>
          <a:ln w="12700">
            <a:solidFill>
              <a:srgbClr val="9BBE34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67512" y="4087368"/>
            <a:ext cx="3145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373737"/>
                </a:solidFill>
              </a:rPr>
              <a:t>Meta Ads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67512" y="4416552"/>
            <a:ext cx="3145536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73737"/>
                </a:solidFill>
              </a:rPr>
              <a:t>42 leads confirmados e principal canal de volume comercial.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43400" y="3886200"/>
            <a:ext cx="347472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343400" y="3886200"/>
            <a:ext cx="3474720" cy="73152"/>
          </a:xfrm>
          <a:prstGeom prst="rect">
            <a:avLst/>
          </a:prstGeom>
          <a:solidFill>
            <a:srgbClr val="1D8EAC"/>
          </a:solidFill>
          <a:ln w="12700">
            <a:solidFill>
              <a:srgbClr val="1D8EA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507992" y="4087368"/>
            <a:ext cx="3145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373737"/>
                </a:solidFill>
              </a:rPr>
              <a:t>Google PMax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07992" y="4416552"/>
            <a:ext cx="3145536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73737"/>
                </a:solidFill>
              </a:rPr>
              <a:t>12 conversões pendentes, 7 668 cliques e CPA estimado de 134,11 EUR.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8183880" y="3886200"/>
            <a:ext cx="347472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183880" y="3886200"/>
            <a:ext cx="3474720" cy="73152"/>
          </a:xfrm>
          <a:prstGeom prst="rect">
            <a:avLst/>
          </a:prstGeom>
          <a:solidFill>
            <a:srgbClr val="373737"/>
          </a:solidFill>
          <a:ln w="12700">
            <a:solidFill>
              <a:srgbClr val="373737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348472" y="4087368"/>
            <a:ext cx="3145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373737"/>
                </a:solidFill>
              </a:rPr>
              <a:t>LinkedIn Ads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8348472" y="4416552"/>
            <a:ext cx="3145536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73737"/>
                </a:solidFill>
              </a:rPr>
              <a:t>475 visitas ao site a 0,80 EUR por resultado, com CTR média de 1,09%.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9BBE34"/>
          </a:solidFill>
          <a:ln w="12700">
            <a:solidFill>
              <a:srgbClr val="9BBE3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502920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8EAC"/>
                </a:solidFill>
              </a:rPr>
              <a:t>META ADS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841248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73737"/>
                </a:solidFill>
              </a:rPr>
              <a:t>Meta é o motor de escala e volume de leads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627632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727B7C"/>
                </a:solidFill>
              </a:rPr>
              <a:t>Campanha PT BEYOND FUELS - LP - INFORMATIVO - JAN26, com 42 leads e 3 271,49 EUR investidos.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2057400"/>
            <a:ext cx="2468880" cy="914400"/>
          </a:xfrm>
          <a:prstGeom prst="rect">
            <a:avLst/>
          </a:prstGeom>
          <a:solidFill>
            <a:srgbClr val="9BBE34"/>
          </a:solidFill>
          <a:ln w="12700">
            <a:solidFill>
              <a:srgbClr val="9BBE3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224" y="2203704"/>
            <a:ext cx="21762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Leads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649224" y="2496312"/>
            <a:ext cx="21762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</a:rPr>
              <a:t>42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649224" y="2715768"/>
            <a:ext cx="21762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Pixel lead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3154680" y="2057400"/>
            <a:ext cx="2468880" cy="914400"/>
          </a:xfrm>
          <a:prstGeom prst="rect">
            <a:avLst/>
          </a:prstGeom>
          <a:solidFill>
            <a:srgbClr val="1D8EAC"/>
          </a:solidFill>
          <a:ln w="12700">
            <a:solidFill>
              <a:srgbClr val="1D8EA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300984" y="2203704"/>
            <a:ext cx="21762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CPL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3300984" y="2496312"/>
            <a:ext cx="21762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</a:rPr>
              <a:t>77,89 EUR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3300984" y="2715768"/>
            <a:ext cx="21762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Custo por resultado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5806440" y="2057400"/>
            <a:ext cx="2468880" cy="914400"/>
          </a:xfrm>
          <a:prstGeom prst="rect">
            <a:avLst/>
          </a:prstGeom>
          <a:solidFill>
            <a:srgbClr val="373737"/>
          </a:solidFill>
          <a:ln w="12700">
            <a:solidFill>
              <a:srgbClr val="37373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952744" y="2203704"/>
            <a:ext cx="21762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CTR link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5952744" y="2496312"/>
            <a:ext cx="21762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</a:rPr>
              <a:t>1,59%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5952744" y="2715768"/>
            <a:ext cx="21762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Taxa de clique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8458200" y="2057400"/>
            <a:ext cx="2468880" cy="914400"/>
          </a:xfrm>
          <a:prstGeom prst="rect">
            <a:avLst/>
          </a:prstGeom>
          <a:solidFill>
            <a:srgbClr val="9BBE34"/>
          </a:solidFill>
          <a:ln w="12700">
            <a:solidFill>
              <a:srgbClr val="9BBE3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04504" y="2203704"/>
            <a:ext cx="21762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CPC link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8604504" y="2496312"/>
            <a:ext cx="21762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</a:rPr>
              <a:t>0,50 EUR</a:t>
            </a:r>
            <a:endParaRPr lang="en-US" sz="2300" dirty="0"/>
          </a:p>
        </p:txBody>
      </p:sp>
      <p:sp>
        <p:nvSpPr>
          <p:cNvPr id="21" name="Text 19"/>
          <p:cNvSpPr/>
          <p:nvPr/>
        </p:nvSpPr>
        <p:spPr>
          <a:xfrm>
            <a:off x="8604504" y="2715768"/>
            <a:ext cx="21762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Clique de ligação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502920" y="345643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373737"/>
                </a:solidFill>
              </a:rPr>
              <a:t>Funil observado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502920" y="3977640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73737"/>
                </a:solidFill>
              </a:rPr>
              <a:t>Impressões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2926080" y="3995928"/>
            <a:ext cx="5303520" cy="164592"/>
          </a:xfrm>
          <a:prstGeom prst="rect">
            <a:avLst/>
          </a:prstGeom>
          <a:solidFill>
            <a:srgbClr val="EAF4F2"/>
          </a:solidFill>
          <a:ln w="12700">
            <a:solidFill>
              <a:srgbClr val="EAF4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926080" y="3995928"/>
            <a:ext cx="5303520" cy="164592"/>
          </a:xfrm>
          <a:prstGeom prst="rect">
            <a:avLst/>
          </a:prstGeom>
          <a:solidFill>
            <a:srgbClr val="9BBE34"/>
          </a:solidFill>
          <a:ln w="12700">
            <a:solidFill>
              <a:srgbClr val="9BBE34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412480" y="3977640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27B7C"/>
                </a:solidFill>
              </a:rPr>
              <a:t>411 420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502920" y="4370832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73737"/>
                </a:solidFill>
              </a:rPr>
              <a:t>Alcance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2926080" y="4389120"/>
            <a:ext cx="5303520" cy="164592"/>
          </a:xfrm>
          <a:prstGeom prst="rect">
            <a:avLst/>
          </a:prstGeom>
          <a:solidFill>
            <a:srgbClr val="EAF4F2"/>
          </a:solidFill>
          <a:ln w="12700">
            <a:solidFill>
              <a:srgbClr val="EAF4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926080" y="4389120"/>
            <a:ext cx="1272845" cy="164592"/>
          </a:xfrm>
          <a:prstGeom prst="rect">
            <a:avLst/>
          </a:prstGeom>
          <a:solidFill>
            <a:srgbClr val="1D8EAC"/>
          </a:solidFill>
          <a:ln w="12700">
            <a:solidFill>
              <a:srgbClr val="1D8EA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412480" y="43708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27B7C"/>
                </a:solidFill>
              </a:rPr>
              <a:t>97 706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502920" y="4764024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73737"/>
                </a:solidFill>
              </a:rPr>
              <a:t>Cliques link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2926080" y="4782312"/>
            <a:ext cx="5303520" cy="164592"/>
          </a:xfrm>
          <a:prstGeom prst="rect">
            <a:avLst/>
          </a:prstGeom>
          <a:solidFill>
            <a:srgbClr val="EAF4F2"/>
          </a:solidFill>
          <a:ln w="12700">
            <a:solidFill>
              <a:srgbClr val="EAF4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2926080" y="4782312"/>
            <a:ext cx="636422" cy="164592"/>
          </a:xfrm>
          <a:prstGeom prst="rect">
            <a:avLst/>
          </a:prstGeom>
          <a:solidFill>
            <a:srgbClr val="373737"/>
          </a:solidFill>
          <a:ln w="12700">
            <a:solidFill>
              <a:srgbClr val="373737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412480" y="4764024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27B7C"/>
                </a:solidFill>
              </a:rPr>
              <a:t>6 553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502920" y="5157216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73737"/>
                </a:solidFill>
              </a:rPr>
              <a:t>Visualizações landing page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2926080" y="5175504"/>
            <a:ext cx="5303520" cy="164592"/>
          </a:xfrm>
          <a:prstGeom prst="rect">
            <a:avLst/>
          </a:prstGeom>
          <a:solidFill>
            <a:srgbClr val="EAF4F2"/>
          </a:solidFill>
          <a:ln w="12700">
            <a:solidFill>
              <a:srgbClr val="EAF4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2926080" y="5175504"/>
            <a:ext cx="477317" cy="164592"/>
          </a:xfrm>
          <a:prstGeom prst="rect">
            <a:avLst/>
          </a:prstGeom>
          <a:solidFill>
            <a:srgbClr val="6FBF9A"/>
          </a:solidFill>
          <a:ln w="12700">
            <a:solidFill>
              <a:srgbClr val="6FBF9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412480" y="5157216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27B7C"/>
                </a:solidFill>
              </a:rPr>
              <a:t>4 052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502920" y="5550408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73737"/>
                </a:solidFill>
              </a:rPr>
              <a:t>Leads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2926080" y="5568696"/>
            <a:ext cx="5303520" cy="164592"/>
          </a:xfrm>
          <a:prstGeom prst="rect">
            <a:avLst/>
          </a:prstGeom>
          <a:solidFill>
            <a:srgbClr val="EAF4F2"/>
          </a:solidFill>
          <a:ln w="12700">
            <a:solidFill>
              <a:srgbClr val="EAF4F2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2926080" y="5568696"/>
            <a:ext cx="265176" cy="164592"/>
          </a:xfrm>
          <a:prstGeom prst="rect">
            <a:avLst/>
          </a:prstGeom>
          <a:solidFill>
            <a:srgbClr val="9BBE34"/>
          </a:solidFill>
          <a:ln w="12700">
            <a:solidFill>
              <a:srgbClr val="9BBE34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8412480" y="5550408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27B7C"/>
                </a:solidFill>
              </a:rPr>
              <a:t>42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9BBE34"/>
          </a:solidFill>
          <a:ln w="12700">
            <a:solidFill>
              <a:srgbClr val="9BBE3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502920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8EAC"/>
                </a:solidFill>
              </a:rPr>
              <a:t>GOOGLE PERFORMANCE MAX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841248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73737"/>
                </a:solidFill>
              </a:rPr>
              <a:t>PMax amplia alcance e gera 12 conversões pendentes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627632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727B7C"/>
                </a:solidFill>
              </a:rPr>
              <a:t>Leitura baseada na captura de ecrã fornecida para 01/01/2026-20/05/2026.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993392"/>
            <a:ext cx="2560320" cy="932688"/>
          </a:xfrm>
          <a:prstGeom prst="rect">
            <a:avLst/>
          </a:prstGeom>
          <a:solidFill>
            <a:srgbClr val="9BBE34"/>
          </a:solidFill>
          <a:ln w="12700">
            <a:solidFill>
              <a:srgbClr val="9BBE3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224" y="2139696"/>
            <a:ext cx="22677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Conversões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649224" y="2432304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</a:rPr>
              <a:t>12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649224" y="2670048"/>
            <a:ext cx="2267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Conversões pendentes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3246120" y="1993392"/>
            <a:ext cx="2560320" cy="932688"/>
          </a:xfrm>
          <a:prstGeom prst="rect">
            <a:avLst/>
          </a:prstGeom>
          <a:solidFill>
            <a:srgbClr val="373737"/>
          </a:solidFill>
          <a:ln w="12700">
            <a:solidFill>
              <a:srgbClr val="37373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392424" y="2139696"/>
            <a:ext cx="22677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Custo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3392424" y="2432304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</a:rPr>
              <a:t>1 609,34 EUR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3392424" y="2670048"/>
            <a:ext cx="2267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Investimento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5989320" y="1993392"/>
            <a:ext cx="2560320" cy="932688"/>
          </a:xfrm>
          <a:prstGeom prst="rect">
            <a:avLst/>
          </a:prstGeom>
          <a:solidFill>
            <a:srgbClr val="1D8EAC"/>
          </a:solidFill>
          <a:ln w="12700">
            <a:solidFill>
              <a:srgbClr val="1D8EA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135624" y="2139696"/>
            <a:ext cx="22677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CPA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6135624" y="2432304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</a:rPr>
              <a:t>134,11 EUR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6135624" y="2670048"/>
            <a:ext cx="2267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Custo por conversão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8732520" y="1993392"/>
            <a:ext cx="2560320" cy="932688"/>
          </a:xfrm>
          <a:prstGeom prst="rect">
            <a:avLst/>
          </a:prstGeom>
          <a:solidFill>
            <a:srgbClr val="9BBE34"/>
          </a:solidFill>
          <a:ln w="12700">
            <a:solidFill>
              <a:srgbClr val="9BBE3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878824" y="2139696"/>
            <a:ext cx="22677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CTR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8878824" y="2432304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</a:rPr>
              <a:t>1,63%</a:t>
            </a:r>
            <a:endParaRPr lang="en-US" sz="2300" dirty="0"/>
          </a:p>
        </p:txBody>
      </p:sp>
      <p:sp>
        <p:nvSpPr>
          <p:cNvPr id="21" name="Text 19"/>
          <p:cNvSpPr/>
          <p:nvPr/>
        </p:nvSpPr>
        <p:spPr>
          <a:xfrm>
            <a:off x="8878824" y="2670048"/>
            <a:ext cx="2267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Clique / impressão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502920" y="3703320"/>
            <a:ext cx="1115568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/>
            </a:solidFill>
            <a:prstDash val="solid"/>
          </a:ln>
        </p:spPr>
      </p:sp>
      <p:pic>
        <p:nvPicPr>
          <p:cNvPr id="23" name="Image 0" descr="/Users/joao/Documents/Codex/2026-05-20/files-mentioned-by-the-user-ad/outputs/beyond-fuels-web-report/assets/google-pma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072" y="3776472"/>
            <a:ext cx="11009376" cy="21854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9BBE34"/>
          </a:solidFill>
          <a:ln w="12700">
            <a:solidFill>
              <a:srgbClr val="9BBE3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502920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8EAC"/>
                </a:solidFill>
              </a:rPr>
              <a:t>LINKEDIN ADS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841248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73737"/>
                </a:solidFill>
              </a:rPr>
              <a:t>LinkedIn Ads gerou 475 visitas ao site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627632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727B7C"/>
                </a:solidFill>
              </a:rPr>
              <a:t>Campanha PT BEYOND FUELS com 43 625 impressões, 475 cliques/visitas ao site e 378,69 EUR de despesa.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920240"/>
            <a:ext cx="2560320" cy="914400"/>
          </a:xfrm>
          <a:prstGeom prst="rect">
            <a:avLst/>
          </a:prstGeom>
          <a:solidFill>
            <a:srgbClr val="1D8EAC"/>
          </a:solidFill>
          <a:ln w="12700">
            <a:solidFill>
              <a:srgbClr val="1D8EA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224" y="2066544"/>
            <a:ext cx="22677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Investimento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649224" y="2359152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</a:rPr>
              <a:t>378,69 EUR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649224" y="2578608"/>
            <a:ext cx="2267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Despesa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3246120" y="1920240"/>
            <a:ext cx="2560320" cy="914400"/>
          </a:xfrm>
          <a:prstGeom prst="rect">
            <a:avLst/>
          </a:prstGeom>
          <a:solidFill>
            <a:srgbClr val="9BBE34"/>
          </a:solidFill>
          <a:ln w="12700">
            <a:solidFill>
              <a:srgbClr val="9BBE3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392424" y="2066544"/>
            <a:ext cx="22677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Visitas ao site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3392424" y="2359152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</a:rPr>
              <a:t>475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3392424" y="2578608"/>
            <a:ext cx="2267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Resultado principal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5989320" y="1920240"/>
            <a:ext cx="2560320" cy="914400"/>
          </a:xfrm>
          <a:prstGeom prst="rect">
            <a:avLst/>
          </a:prstGeom>
          <a:solidFill>
            <a:srgbClr val="373737"/>
          </a:solidFill>
          <a:ln w="12700">
            <a:solidFill>
              <a:srgbClr val="37373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135624" y="2066544"/>
            <a:ext cx="22677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Custo por resultado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6135624" y="2359152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</a:rPr>
              <a:t>0,80 EUR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6135624" y="2578608"/>
            <a:ext cx="2267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Por visita ao site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8732520" y="1920240"/>
            <a:ext cx="2560320" cy="914400"/>
          </a:xfrm>
          <a:prstGeom prst="rect">
            <a:avLst/>
          </a:prstGeom>
          <a:solidFill>
            <a:srgbClr val="1D8EAC"/>
          </a:solidFill>
          <a:ln w="12700">
            <a:solidFill>
              <a:srgbClr val="1D8EA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878824" y="2066544"/>
            <a:ext cx="22677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CTR médio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8878824" y="2359152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</a:rPr>
              <a:t>1,09%</a:t>
            </a:r>
            <a:endParaRPr lang="en-US" sz="2300" dirty="0"/>
          </a:p>
        </p:txBody>
      </p:sp>
      <p:sp>
        <p:nvSpPr>
          <p:cNvPr id="21" name="Text 19"/>
          <p:cNvSpPr/>
          <p:nvPr/>
        </p:nvSpPr>
        <p:spPr>
          <a:xfrm>
            <a:off x="8878824" y="2578608"/>
            <a:ext cx="2267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Taxa de clique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502920" y="3246120"/>
            <a:ext cx="521208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02920" y="3246120"/>
            <a:ext cx="5212080" cy="73152"/>
          </a:xfrm>
          <a:prstGeom prst="rect">
            <a:avLst/>
          </a:prstGeom>
          <a:solidFill>
            <a:srgbClr val="9BBE34"/>
          </a:solidFill>
          <a:ln w="12700">
            <a:solidFill>
              <a:srgbClr val="9BBE34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67512" y="3447288"/>
            <a:ext cx="48828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373737"/>
                </a:solidFill>
              </a:rPr>
              <a:t>Leitura de desempenho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67512" y="3776472"/>
            <a:ext cx="48828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73737"/>
                </a:solidFill>
              </a:rPr>
              <a:t>LinkedIn adiciona um bloco de tráfego B2B ao relatório.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5989320" y="3246120"/>
            <a:ext cx="521208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989320" y="3246120"/>
            <a:ext cx="5212080" cy="73152"/>
          </a:xfrm>
          <a:prstGeom prst="rect">
            <a:avLst/>
          </a:prstGeom>
          <a:solidFill>
            <a:srgbClr val="1D8EAC"/>
          </a:solidFill>
          <a:ln w="12700">
            <a:solidFill>
              <a:srgbClr val="1D8EA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153912" y="3447288"/>
            <a:ext cx="48828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373737"/>
                </a:solidFill>
              </a:rPr>
              <a:t>Papel no mix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6153912" y="3776472"/>
            <a:ext cx="48828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73737"/>
                </a:solidFill>
              </a:rPr>
              <a:t>O canal deve ser avaliado pela qualidade da audiência e visitas relevantes.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502920" y="4572000"/>
            <a:ext cx="1115568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/>
            </a:solidFill>
            <a:prstDash val="solid"/>
          </a:ln>
        </p:spPr>
      </p:sp>
      <p:pic>
        <p:nvPicPr>
          <p:cNvPr id="31" name="Image 0" descr="/Users/joao/Documents/Codex/2026-05-20/files-mentioned-by-the-user-ad/outputs/beyond-fuels-web-report/assets/linkedin-summar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072" y="4645152"/>
            <a:ext cx="11009376" cy="117957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9BBE34"/>
          </a:solidFill>
          <a:ln w="12700">
            <a:solidFill>
              <a:srgbClr val="9BBE3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502920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8EAC"/>
                </a:solidFill>
              </a:rPr>
              <a:t>COMPARAÇÃO POR CANAL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841248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73737"/>
                </a:solidFill>
              </a:rPr>
              <a:t>Meta ganha leads; Google e LinkedIn reforçam tráfego qualificado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627632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727B7C"/>
                </a:solidFill>
              </a:rPr>
              <a:t>A leitura é direcional porque os períodos de origem são diferentes.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2057400"/>
            <a:ext cx="1371600" cy="438912"/>
          </a:xfrm>
          <a:prstGeom prst="rect">
            <a:avLst/>
          </a:prstGeom>
          <a:solidFill>
            <a:srgbClr val="EAF4F2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2112264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b="1" dirty="0">
                <a:solidFill>
                  <a:srgbClr val="727B7C"/>
                </a:solidFill>
              </a:rPr>
              <a:t>Canal</a:t>
            </a:r>
            <a:endParaRPr lang="en-US" sz="820" dirty="0"/>
          </a:p>
        </p:txBody>
      </p:sp>
      <p:sp>
        <p:nvSpPr>
          <p:cNvPr id="8" name="Shape 6"/>
          <p:cNvSpPr/>
          <p:nvPr/>
        </p:nvSpPr>
        <p:spPr>
          <a:xfrm>
            <a:off x="1874520" y="2057400"/>
            <a:ext cx="1463040" cy="438912"/>
          </a:xfrm>
          <a:prstGeom prst="rect">
            <a:avLst/>
          </a:prstGeom>
          <a:solidFill>
            <a:srgbClr val="EAF4F2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920240" y="2112264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b="1" dirty="0">
                <a:solidFill>
                  <a:srgbClr val="727B7C"/>
                </a:solidFill>
              </a:rPr>
              <a:t>Investimento</a:t>
            </a:r>
            <a:endParaRPr lang="en-US" sz="820" dirty="0"/>
          </a:p>
        </p:txBody>
      </p:sp>
      <p:sp>
        <p:nvSpPr>
          <p:cNvPr id="10" name="Shape 8"/>
          <p:cNvSpPr/>
          <p:nvPr/>
        </p:nvSpPr>
        <p:spPr>
          <a:xfrm>
            <a:off x="3337560" y="2057400"/>
            <a:ext cx="1920240" cy="438912"/>
          </a:xfrm>
          <a:prstGeom prst="rect">
            <a:avLst/>
          </a:prstGeom>
          <a:solidFill>
            <a:srgbClr val="EAF4F2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383280" y="211226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b="1" dirty="0">
                <a:solidFill>
                  <a:srgbClr val="727B7C"/>
                </a:solidFill>
              </a:rPr>
              <a:t>Resultado</a:t>
            </a:r>
            <a:endParaRPr lang="en-US" sz="820" dirty="0"/>
          </a:p>
        </p:txBody>
      </p:sp>
      <p:sp>
        <p:nvSpPr>
          <p:cNvPr id="12" name="Shape 10"/>
          <p:cNvSpPr/>
          <p:nvPr/>
        </p:nvSpPr>
        <p:spPr>
          <a:xfrm>
            <a:off x="5257800" y="2057400"/>
            <a:ext cx="1920240" cy="438912"/>
          </a:xfrm>
          <a:prstGeom prst="rect">
            <a:avLst/>
          </a:prstGeom>
          <a:solidFill>
            <a:srgbClr val="EAF4F2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303520" y="211226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b="1" dirty="0">
                <a:solidFill>
                  <a:srgbClr val="727B7C"/>
                </a:solidFill>
              </a:rPr>
              <a:t>CTR/CPC</a:t>
            </a:r>
            <a:endParaRPr lang="en-US" sz="820" dirty="0"/>
          </a:p>
        </p:txBody>
      </p:sp>
      <p:sp>
        <p:nvSpPr>
          <p:cNvPr id="14" name="Shape 12"/>
          <p:cNvSpPr/>
          <p:nvPr/>
        </p:nvSpPr>
        <p:spPr>
          <a:xfrm>
            <a:off x="7178040" y="2057400"/>
            <a:ext cx="3840480" cy="438912"/>
          </a:xfrm>
          <a:prstGeom prst="rect">
            <a:avLst/>
          </a:prstGeom>
          <a:solidFill>
            <a:srgbClr val="EAF4F2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223760" y="2112264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b="1" dirty="0">
                <a:solidFill>
                  <a:srgbClr val="727B7C"/>
                </a:solidFill>
              </a:rPr>
              <a:t>Leitura</a:t>
            </a:r>
            <a:endParaRPr lang="en-US" sz="820" dirty="0"/>
          </a:p>
        </p:txBody>
      </p:sp>
      <p:sp>
        <p:nvSpPr>
          <p:cNvPr id="16" name="Shape 14"/>
          <p:cNvSpPr/>
          <p:nvPr/>
        </p:nvSpPr>
        <p:spPr>
          <a:xfrm>
            <a:off x="502920" y="2496312"/>
            <a:ext cx="137160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2551176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b="1" dirty="0">
                <a:solidFill>
                  <a:srgbClr val="373737"/>
                </a:solidFill>
              </a:rPr>
              <a:t>Meta Ads</a:t>
            </a:r>
            <a:endParaRPr lang="en-US" sz="820" dirty="0"/>
          </a:p>
        </p:txBody>
      </p:sp>
      <p:sp>
        <p:nvSpPr>
          <p:cNvPr id="18" name="Shape 16"/>
          <p:cNvSpPr/>
          <p:nvPr/>
        </p:nvSpPr>
        <p:spPr>
          <a:xfrm>
            <a:off x="1874520" y="2496312"/>
            <a:ext cx="146304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920240" y="2551176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373737"/>
                </a:solidFill>
              </a:rPr>
              <a:t>3 271,49 EUR</a:t>
            </a:r>
            <a:endParaRPr lang="en-US" sz="820" dirty="0"/>
          </a:p>
        </p:txBody>
      </p:sp>
      <p:sp>
        <p:nvSpPr>
          <p:cNvPr id="20" name="Shape 18"/>
          <p:cNvSpPr/>
          <p:nvPr/>
        </p:nvSpPr>
        <p:spPr>
          <a:xfrm>
            <a:off x="3337560" y="2496312"/>
            <a:ext cx="192024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383280" y="2551176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373737"/>
                </a:solidFill>
              </a:rPr>
              <a:t>42 leads</a:t>
            </a:r>
            <a:endParaRPr lang="en-US" sz="820" dirty="0"/>
          </a:p>
        </p:txBody>
      </p:sp>
      <p:sp>
        <p:nvSpPr>
          <p:cNvPr id="22" name="Shape 20"/>
          <p:cNvSpPr/>
          <p:nvPr/>
        </p:nvSpPr>
        <p:spPr>
          <a:xfrm>
            <a:off x="5257800" y="2496312"/>
            <a:ext cx="192024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303520" y="2551176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373737"/>
                </a:solidFill>
              </a:rPr>
              <a:t>CTR 1,59% | CPC 0,50 EUR</a:t>
            </a:r>
            <a:endParaRPr lang="en-US" sz="820" dirty="0"/>
          </a:p>
        </p:txBody>
      </p:sp>
      <p:sp>
        <p:nvSpPr>
          <p:cNvPr id="24" name="Shape 22"/>
          <p:cNvSpPr/>
          <p:nvPr/>
        </p:nvSpPr>
        <p:spPr>
          <a:xfrm>
            <a:off x="7178040" y="2496312"/>
            <a:ext cx="384048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223760" y="2551176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373737"/>
                </a:solidFill>
              </a:rPr>
              <a:t>Principal canal de volume de leads.</a:t>
            </a:r>
            <a:endParaRPr lang="en-US" sz="820" dirty="0"/>
          </a:p>
        </p:txBody>
      </p:sp>
      <p:sp>
        <p:nvSpPr>
          <p:cNvPr id="26" name="Shape 24"/>
          <p:cNvSpPr/>
          <p:nvPr/>
        </p:nvSpPr>
        <p:spPr>
          <a:xfrm>
            <a:off x="502920" y="2935224"/>
            <a:ext cx="1371600" cy="438912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2990088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b="1" dirty="0">
                <a:solidFill>
                  <a:srgbClr val="373737"/>
                </a:solidFill>
              </a:rPr>
              <a:t>Google PMax</a:t>
            </a:r>
            <a:endParaRPr lang="en-US" sz="820" dirty="0"/>
          </a:p>
        </p:txBody>
      </p:sp>
      <p:sp>
        <p:nvSpPr>
          <p:cNvPr id="28" name="Shape 26"/>
          <p:cNvSpPr/>
          <p:nvPr/>
        </p:nvSpPr>
        <p:spPr>
          <a:xfrm>
            <a:off x="1874520" y="2935224"/>
            <a:ext cx="1463040" cy="438912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920240" y="2990088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373737"/>
                </a:solidFill>
              </a:rPr>
              <a:t>1 609,34 EUR</a:t>
            </a:r>
            <a:endParaRPr lang="en-US" sz="820" dirty="0"/>
          </a:p>
        </p:txBody>
      </p:sp>
      <p:sp>
        <p:nvSpPr>
          <p:cNvPr id="30" name="Shape 28"/>
          <p:cNvSpPr/>
          <p:nvPr/>
        </p:nvSpPr>
        <p:spPr>
          <a:xfrm>
            <a:off x="3337560" y="2935224"/>
            <a:ext cx="1920240" cy="438912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383280" y="2990088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373737"/>
                </a:solidFill>
              </a:rPr>
              <a:t>12 conv. pendentes</a:t>
            </a:r>
            <a:endParaRPr lang="en-US" sz="820" dirty="0"/>
          </a:p>
        </p:txBody>
      </p:sp>
      <p:sp>
        <p:nvSpPr>
          <p:cNvPr id="32" name="Shape 30"/>
          <p:cNvSpPr/>
          <p:nvPr/>
        </p:nvSpPr>
        <p:spPr>
          <a:xfrm>
            <a:off x="5257800" y="2935224"/>
            <a:ext cx="1920240" cy="438912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303520" y="2990088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373737"/>
                </a:solidFill>
              </a:rPr>
              <a:t>CTR 1,63% | CPC 0,21 EUR</a:t>
            </a:r>
            <a:endParaRPr lang="en-US" sz="820" dirty="0"/>
          </a:p>
        </p:txBody>
      </p:sp>
      <p:sp>
        <p:nvSpPr>
          <p:cNvPr id="34" name="Shape 32"/>
          <p:cNvSpPr/>
          <p:nvPr/>
        </p:nvSpPr>
        <p:spPr>
          <a:xfrm>
            <a:off x="7178040" y="2935224"/>
            <a:ext cx="3840480" cy="438912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223760" y="2990088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373737"/>
                </a:solidFill>
              </a:rPr>
              <a:t>Forte escala de tráfego; validar atribuição.</a:t>
            </a:r>
            <a:endParaRPr lang="en-US" sz="820" dirty="0"/>
          </a:p>
        </p:txBody>
      </p:sp>
      <p:sp>
        <p:nvSpPr>
          <p:cNvPr id="36" name="Shape 34"/>
          <p:cNvSpPr/>
          <p:nvPr/>
        </p:nvSpPr>
        <p:spPr>
          <a:xfrm>
            <a:off x="502920" y="3374136"/>
            <a:ext cx="137160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48640" y="342900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b="1" dirty="0">
                <a:solidFill>
                  <a:srgbClr val="373737"/>
                </a:solidFill>
              </a:rPr>
              <a:t>LinkedIn Ads</a:t>
            </a:r>
            <a:endParaRPr lang="en-US" sz="820" dirty="0"/>
          </a:p>
        </p:txBody>
      </p:sp>
      <p:sp>
        <p:nvSpPr>
          <p:cNvPr id="38" name="Shape 36"/>
          <p:cNvSpPr/>
          <p:nvPr/>
        </p:nvSpPr>
        <p:spPr>
          <a:xfrm>
            <a:off x="1874520" y="3374136"/>
            <a:ext cx="146304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920240" y="342900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373737"/>
                </a:solidFill>
              </a:rPr>
              <a:t>378,69 EUR</a:t>
            </a:r>
            <a:endParaRPr lang="en-US" sz="820" dirty="0"/>
          </a:p>
        </p:txBody>
      </p:sp>
      <p:sp>
        <p:nvSpPr>
          <p:cNvPr id="40" name="Shape 38"/>
          <p:cNvSpPr/>
          <p:nvPr/>
        </p:nvSpPr>
        <p:spPr>
          <a:xfrm>
            <a:off x="3337560" y="3374136"/>
            <a:ext cx="192024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383280" y="34290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373737"/>
                </a:solidFill>
              </a:rPr>
              <a:t>475 visitas</a:t>
            </a:r>
            <a:endParaRPr lang="en-US" sz="820" dirty="0"/>
          </a:p>
        </p:txBody>
      </p:sp>
      <p:sp>
        <p:nvSpPr>
          <p:cNvPr id="42" name="Shape 40"/>
          <p:cNvSpPr/>
          <p:nvPr/>
        </p:nvSpPr>
        <p:spPr>
          <a:xfrm>
            <a:off x="5257800" y="3374136"/>
            <a:ext cx="192024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303520" y="34290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373737"/>
                </a:solidFill>
              </a:rPr>
              <a:t>CTR 1,09% | CPR 0,80 EUR</a:t>
            </a:r>
            <a:endParaRPr lang="en-US" sz="820" dirty="0"/>
          </a:p>
        </p:txBody>
      </p:sp>
      <p:sp>
        <p:nvSpPr>
          <p:cNvPr id="44" name="Shape 42"/>
          <p:cNvSpPr/>
          <p:nvPr/>
        </p:nvSpPr>
        <p:spPr>
          <a:xfrm>
            <a:off x="7178040" y="3374136"/>
            <a:ext cx="384048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7223760" y="342900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373737"/>
                </a:solidFill>
              </a:rPr>
              <a:t>Tráfego B2B para audiência profissional.</a:t>
            </a:r>
            <a:endParaRPr lang="en-US" sz="820" dirty="0"/>
          </a:p>
        </p:txBody>
      </p:sp>
      <p:sp>
        <p:nvSpPr>
          <p:cNvPr id="46" name="Shape 44"/>
          <p:cNvSpPr/>
          <p:nvPr/>
        </p:nvSpPr>
        <p:spPr>
          <a:xfrm>
            <a:off x="502920" y="4709160"/>
            <a:ext cx="521208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02920" y="4709160"/>
            <a:ext cx="5212080" cy="73152"/>
          </a:xfrm>
          <a:prstGeom prst="rect">
            <a:avLst/>
          </a:prstGeom>
          <a:solidFill>
            <a:srgbClr val="9BBE34"/>
          </a:solidFill>
          <a:ln w="12700">
            <a:solidFill>
              <a:srgbClr val="9BBE34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667512" y="4910328"/>
            <a:ext cx="48828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373737"/>
                </a:solidFill>
              </a:rPr>
              <a:t>Leitura comercial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67512" y="5239512"/>
            <a:ext cx="488289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73737"/>
                </a:solidFill>
              </a:rPr>
              <a:t>Meta continua a ser o canal com maior volume de leads confirmados.</a:t>
            </a:r>
            <a:endParaRPr lang="en-US" sz="1050" dirty="0"/>
          </a:p>
        </p:txBody>
      </p:sp>
      <p:sp>
        <p:nvSpPr>
          <p:cNvPr id="50" name="Shape 48"/>
          <p:cNvSpPr/>
          <p:nvPr/>
        </p:nvSpPr>
        <p:spPr>
          <a:xfrm>
            <a:off x="5989320" y="4709160"/>
            <a:ext cx="521208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5989320" y="4709160"/>
            <a:ext cx="5212080" cy="73152"/>
          </a:xfrm>
          <a:prstGeom prst="rect">
            <a:avLst/>
          </a:prstGeom>
          <a:solidFill>
            <a:srgbClr val="1D8EAC"/>
          </a:solidFill>
          <a:ln w="12700">
            <a:solidFill>
              <a:srgbClr val="1D8EAC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153912" y="4910328"/>
            <a:ext cx="48828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373737"/>
                </a:solidFill>
              </a:rPr>
              <a:t>Sinal a explorar</a:t>
            </a:r>
            <a:endParaRPr lang="en-US" sz="1300" dirty="0"/>
          </a:p>
        </p:txBody>
      </p:sp>
      <p:sp>
        <p:nvSpPr>
          <p:cNvPr id="53" name="Text 51"/>
          <p:cNvSpPr/>
          <p:nvPr/>
        </p:nvSpPr>
        <p:spPr>
          <a:xfrm>
            <a:off x="6153912" y="5239512"/>
            <a:ext cx="488289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73737"/>
                </a:solidFill>
              </a:rPr>
              <a:t>Google tem CPC competitivo, mas o CPA depende da validação das conversões pendentes.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9BBE34"/>
          </a:solidFill>
          <a:ln w="12700">
            <a:solidFill>
              <a:srgbClr val="9BBE3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502920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8EAC"/>
                </a:solidFill>
              </a:rPr>
              <a:t>EVOLUÇÃO DE RESULTADOS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841248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73737"/>
                </a:solidFill>
              </a:rPr>
              <a:t>Evolução mensal de leads gerados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627632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727B7C"/>
                </a:solidFill>
              </a:rPr>
              <a:t>Eixo X: mês do ano. Eixo Y: número de leads gerados.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828800"/>
            <a:ext cx="2560320" cy="868680"/>
          </a:xfrm>
          <a:prstGeom prst="rect">
            <a:avLst/>
          </a:prstGeom>
          <a:solidFill>
            <a:srgbClr val="F6AA00"/>
          </a:solidFill>
          <a:ln w="12700">
            <a:solidFill>
              <a:srgbClr val="F6AA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224" y="1975104"/>
            <a:ext cx="22677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Total de leads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649224" y="2267712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</a:rPr>
              <a:t>56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649224" y="2441448"/>
            <a:ext cx="2267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Janeiro a maio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3246120" y="1828800"/>
            <a:ext cx="2560320" cy="868680"/>
          </a:xfrm>
          <a:prstGeom prst="rect">
            <a:avLst/>
          </a:prstGeom>
          <a:solidFill>
            <a:srgbClr val="9BBE34"/>
          </a:solidFill>
          <a:ln w="12700">
            <a:solidFill>
              <a:srgbClr val="9BBE3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392424" y="1975104"/>
            <a:ext cx="22677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Meta Ads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3392424" y="2267712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</a:rPr>
              <a:t>42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3392424" y="2441448"/>
            <a:ext cx="2267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75% do total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5989320" y="1828800"/>
            <a:ext cx="2560320" cy="868680"/>
          </a:xfrm>
          <a:prstGeom prst="rect">
            <a:avLst/>
          </a:prstGeom>
          <a:solidFill>
            <a:srgbClr val="1D8EAC"/>
          </a:solidFill>
          <a:ln w="12700">
            <a:solidFill>
              <a:srgbClr val="1D8EA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135624" y="1975104"/>
            <a:ext cx="22677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Google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6135624" y="2267712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</a:rPr>
              <a:t>14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6135624" y="2441448"/>
            <a:ext cx="2267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25% do total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8732520" y="1828800"/>
            <a:ext cx="2560320" cy="868680"/>
          </a:xfrm>
          <a:prstGeom prst="rect">
            <a:avLst/>
          </a:prstGeom>
          <a:solidFill>
            <a:srgbClr val="373737"/>
          </a:solidFill>
          <a:ln w="12700">
            <a:solidFill>
              <a:srgbClr val="37373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878824" y="1975104"/>
            <a:ext cx="22677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Melhor mês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8878824" y="2267712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</a:rPr>
              <a:t>Abril</a:t>
            </a:r>
            <a:endParaRPr lang="en-US" sz="2300" dirty="0"/>
          </a:p>
        </p:txBody>
      </p:sp>
      <p:sp>
        <p:nvSpPr>
          <p:cNvPr id="21" name="Text 19"/>
          <p:cNvSpPr/>
          <p:nvPr/>
        </p:nvSpPr>
        <p:spPr>
          <a:xfrm>
            <a:off x="8878824" y="2441448"/>
            <a:ext cx="2267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16 leads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1188720" y="5532120"/>
            <a:ext cx="9784080" cy="0"/>
          </a:xfrm>
          <a:prstGeom prst="line">
            <a:avLst/>
          </a:prstGeom>
          <a:noFill/>
          <a:ln w="12700">
            <a:solidFill>
              <a:srgbClr val="DCE8E4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449824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27B7C"/>
                </a:solidFill>
              </a:rPr>
              <a:t>0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1188720" y="4800600"/>
            <a:ext cx="9784080" cy="0"/>
          </a:xfrm>
          <a:prstGeom prst="line">
            <a:avLst/>
          </a:prstGeom>
          <a:noFill/>
          <a:ln w="12700">
            <a:solidFill>
              <a:srgbClr val="DCE8E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77240" y="4718304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27B7C"/>
                </a:solidFill>
              </a:rPr>
              <a:t>4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1188720" y="4069080"/>
            <a:ext cx="9784080" cy="0"/>
          </a:xfrm>
          <a:prstGeom prst="line">
            <a:avLst/>
          </a:prstGeom>
          <a:noFill/>
          <a:ln w="12700">
            <a:solidFill>
              <a:srgbClr val="DCE8E4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77240" y="3986784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27B7C"/>
                </a:solidFill>
              </a:rPr>
              <a:t>8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1188720" y="3337560"/>
            <a:ext cx="9784080" cy="0"/>
          </a:xfrm>
          <a:prstGeom prst="line">
            <a:avLst/>
          </a:prstGeom>
          <a:noFill/>
          <a:ln w="12700">
            <a:solidFill>
              <a:srgbClr val="DCE8E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77240" y="3255264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27B7C"/>
                </a:solidFill>
              </a:rPr>
              <a:t>12</a:t>
            </a:r>
            <a:endParaRPr lang="en-US" sz="800" dirty="0"/>
          </a:p>
        </p:txBody>
      </p:sp>
      <p:sp>
        <p:nvSpPr>
          <p:cNvPr id="30" name="Shape 28"/>
          <p:cNvSpPr/>
          <p:nvPr/>
        </p:nvSpPr>
        <p:spPr>
          <a:xfrm>
            <a:off x="1188720" y="2606040"/>
            <a:ext cx="9784080" cy="0"/>
          </a:xfrm>
          <a:prstGeom prst="line">
            <a:avLst/>
          </a:prstGeom>
          <a:noFill/>
          <a:ln w="12700">
            <a:solidFill>
              <a:srgbClr val="DCE8E4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77240" y="2523744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27B7C"/>
                </a:solidFill>
              </a:rPr>
              <a:t>16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1874520" y="3886200"/>
            <a:ext cx="2103120" cy="0"/>
          </a:xfrm>
          <a:prstGeom prst="line">
            <a:avLst/>
          </a:prstGeom>
          <a:noFill/>
          <a:ln w="38100">
            <a:solidFill>
              <a:srgbClr val="F6AA0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977640" y="3886200"/>
            <a:ext cx="2103120" cy="-1097280"/>
          </a:xfrm>
          <a:prstGeom prst="line">
            <a:avLst/>
          </a:prstGeom>
          <a:noFill/>
          <a:ln w="38100">
            <a:solidFill>
              <a:srgbClr val="F6AA0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080760" y="2788920"/>
            <a:ext cx="2103120" cy="-182880"/>
          </a:xfrm>
          <a:prstGeom prst="line">
            <a:avLst/>
          </a:prstGeom>
          <a:noFill/>
          <a:ln w="38100">
            <a:solidFill>
              <a:srgbClr val="F6AA0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8183880" y="2606040"/>
            <a:ext cx="2103120" cy="1645920"/>
          </a:xfrm>
          <a:prstGeom prst="line">
            <a:avLst/>
          </a:prstGeom>
          <a:noFill/>
          <a:ln w="38100">
            <a:solidFill>
              <a:srgbClr val="F6AA0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819656" y="3831336"/>
            <a:ext cx="109728" cy="109728"/>
          </a:xfrm>
          <a:prstGeom prst="ellipse">
            <a:avLst/>
          </a:prstGeom>
          <a:solidFill>
            <a:srgbClr val="F6AA0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728216" y="3575304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73737"/>
                </a:solidFill>
              </a:rPr>
              <a:t>9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1463040" y="5733288"/>
            <a:ext cx="822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727B7C"/>
                </a:solidFill>
              </a:rPr>
              <a:t>Janeiro</a:t>
            </a:r>
            <a:endParaRPr lang="en-US" sz="850" dirty="0"/>
          </a:p>
        </p:txBody>
      </p:sp>
      <p:sp>
        <p:nvSpPr>
          <p:cNvPr id="39" name="Shape 37"/>
          <p:cNvSpPr/>
          <p:nvPr/>
        </p:nvSpPr>
        <p:spPr>
          <a:xfrm>
            <a:off x="3922776" y="3831336"/>
            <a:ext cx="109728" cy="109728"/>
          </a:xfrm>
          <a:prstGeom prst="ellipse">
            <a:avLst/>
          </a:prstGeom>
          <a:solidFill>
            <a:srgbClr val="F6AA0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3831336" y="3575304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73737"/>
                </a:solidFill>
              </a:rPr>
              <a:t>9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3566160" y="5733288"/>
            <a:ext cx="822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727B7C"/>
                </a:solidFill>
              </a:rPr>
              <a:t>Fevereiro</a:t>
            </a:r>
            <a:endParaRPr lang="en-US" sz="850" dirty="0"/>
          </a:p>
        </p:txBody>
      </p:sp>
      <p:sp>
        <p:nvSpPr>
          <p:cNvPr id="42" name="Shape 40"/>
          <p:cNvSpPr/>
          <p:nvPr/>
        </p:nvSpPr>
        <p:spPr>
          <a:xfrm>
            <a:off x="6025896" y="2734056"/>
            <a:ext cx="109728" cy="109728"/>
          </a:xfrm>
          <a:prstGeom prst="ellipse">
            <a:avLst/>
          </a:prstGeom>
          <a:solidFill>
            <a:srgbClr val="F6AA0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934456" y="2478024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73737"/>
                </a:solidFill>
              </a:rPr>
              <a:t>15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5669280" y="5733288"/>
            <a:ext cx="822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727B7C"/>
                </a:solidFill>
              </a:rPr>
              <a:t>Março</a:t>
            </a:r>
            <a:endParaRPr lang="en-US" sz="850" dirty="0"/>
          </a:p>
        </p:txBody>
      </p:sp>
      <p:sp>
        <p:nvSpPr>
          <p:cNvPr id="45" name="Shape 43"/>
          <p:cNvSpPr/>
          <p:nvPr/>
        </p:nvSpPr>
        <p:spPr>
          <a:xfrm>
            <a:off x="8129016" y="2551176"/>
            <a:ext cx="109728" cy="109728"/>
          </a:xfrm>
          <a:prstGeom prst="ellipse">
            <a:avLst/>
          </a:prstGeom>
          <a:solidFill>
            <a:srgbClr val="F6AA0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8037576" y="2295144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73737"/>
                </a:solidFill>
              </a:rPr>
              <a:t>16</a:t>
            </a:r>
            <a:endParaRPr lang="en-US" sz="900" dirty="0"/>
          </a:p>
        </p:txBody>
      </p:sp>
      <p:sp>
        <p:nvSpPr>
          <p:cNvPr id="47" name="Text 45"/>
          <p:cNvSpPr/>
          <p:nvPr/>
        </p:nvSpPr>
        <p:spPr>
          <a:xfrm>
            <a:off x="7772400" y="5733288"/>
            <a:ext cx="822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727B7C"/>
                </a:solidFill>
              </a:rPr>
              <a:t>Abril</a:t>
            </a:r>
            <a:endParaRPr lang="en-US" sz="850" dirty="0"/>
          </a:p>
        </p:txBody>
      </p:sp>
      <p:sp>
        <p:nvSpPr>
          <p:cNvPr id="48" name="Shape 46"/>
          <p:cNvSpPr/>
          <p:nvPr/>
        </p:nvSpPr>
        <p:spPr>
          <a:xfrm>
            <a:off x="10232136" y="4197096"/>
            <a:ext cx="109728" cy="109728"/>
          </a:xfrm>
          <a:prstGeom prst="ellipse">
            <a:avLst/>
          </a:prstGeom>
          <a:solidFill>
            <a:srgbClr val="F6AA0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0140696" y="3941064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73737"/>
                </a:solidFill>
              </a:rPr>
              <a:t>7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9875520" y="5733288"/>
            <a:ext cx="822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727B7C"/>
                </a:solidFill>
              </a:rPr>
              <a:t>Maio</a:t>
            </a:r>
            <a:endParaRPr lang="en-US" sz="850" dirty="0"/>
          </a:p>
        </p:txBody>
      </p:sp>
      <p:sp>
        <p:nvSpPr>
          <p:cNvPr id="51" name="Text 49"/>
          <p:cNvSpPr/>
          <p:nvPr/>
        </p:nvSpPr>
        <p:spPr>
          <a:xfrm>
            <a:off x="1188720" y="231343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73737"/>
                </a:solidFill>
              </a:rPr>
              <a:t>Total de leads gerados por mês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9BBE34"/>
          </a:solidFill>
          <a:ln w="12700">
            <a:solidFill>
              <a:srgbClr val="9BBE3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502920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8EAC"/>
                </a:solidFill>
              </a:rPr>
              <a:t>DADOS DEMOGRÁFICOS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841248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73737"/>
                </a:solidFill>
              </a:rPr>
              <a:t>Setores de atividade, com base no LinkedIn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627632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727B7C"/>
                </a:solidFill>
              </a:rPr>
              <a:t>Operações e Vendas concentram o maior volume de impressões.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828800"/>
            <a:ext cx="11155680" cy="2834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/>
            </a:solidFill>
            <a:prstDash val="solid"/>
          </a:ln>
        </p:spPr>
      </p:sp>
      <p:pic>
        <p:nvPicPr>
          <p:cNvPr id="7" name="Image 0" descr="/Users/joao/Documents/Codex/2026-05-20/files-mentioned-by-the-user-ad/outputs/beyond-fuels-web-report/assets/linkedin-sector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072" y="1901952"/>
            <a:ext cx="11009376" cy="2688336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02920" y="4983480"/>
            <a:ext cx="3200400" cy="292608"/>
          </a:xfrm>
          <a:prstGeom prst="rect">
            <a:avLst/>
          </a:prstGeom>
          <a:solidFill>
            <a:srgbClr val="EAF4F2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40" y="5038344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727B7C"/>
                </a:solidFill>
              </a:rPr>
              <a:t>Área</a:t>
            </a:r>
            <a:endParaRPr lang="en-US" sz="800" dirty="0"/>
          </a:p>
        </p:txBody>
      </p:sp>
      <p:sp>
        <p:nvSpPr>
          <p:cNvPr id="10" name="Shape 7"/>
          <p:cNvSpPr/>
          <p:nvPr/>
        </p:nvSpPr>
        <p:spPr>
          <a:xfrm>
            <a:off x="3703320" y="4983480"/>
            <a:ext cx="2377440" cy="292608"/>
          </a:xfrm>
          <a:prstGeom prst="rect">
            <a:avLst/>
          </a:prstGeom>
          <a:solidFill>
            <a:srgbClr val="EAF4F2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749040" y="503834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727B7C"/>
                </a:solidFill>
              </a:rPr>
              <a:t>Impressões</a:t>
            </a:r>
            <a:endParaRPr lang="en-US" sz="800" dirty="0"/>
          </a:p>
        </p:txBody>
      </p:sp>
      <p:sp>
        <p:nvSpPr>
          <p:cNvPr id="12" name="Shape 9"/>
          <p:cNvSpPr/>
          <p:nvPr/>
        </p:nvSpPr>
        <p:spPr>
          <a:xfrm>
            <a:off x="6080760" y="4983480"/>
            <a:ext cx="2103120" cy="292608"/>
          </a:xfrm>
          <a:prstGeom prst="rect">
            <a:avLst/>
          </a:prstGeom>
          <a:solidFill>
            <a:srgbClr val="EAF4F2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126480" y="5038344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727B7C"/>
                </a:solidFill>
              </a:rPr>
              <a:t>Cliques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8183880" y="4983480"/>
            <a:ext cx="1645920" cy="292608"/>
          </a:xfrm>
          <a:prstGeom prst="rect">
            <a:avLst/>
          </a:prstGeom>
          <a:solidFill>
            <a:srgbClr val="EAF4F2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229600" y="5038344"/>
            <a:ext cx="1554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727B7C"/>
                </a:solidFill>
              </a:rPr>
              <a:t>CTR médio</a:t>
            </a:r>
            <a:endParaRPr lang="en-US" sz="800" dirty="0"/>
          </a:p>
        </p:txBody>
      </p:sp>
      <p:sp>
        <p:nvSpPr>
          <p:cNvPr id="16" name="Shape 13"/>
          <p:cNvSpPr/>
          <p:nvPr/>
        </p:nvSpPr>
        <p:spPr>
          <a:xfrm>
            <a:off x="502920" y="5276088"/>
            <a:ext cx="320040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48640" y="5330952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373737"/>
                </a:solidFill>
              </a:rPr>
              <a:t>Operações</a:t>
            </a:r>
            <a:endParaRPr lang="en-US" sz="800" dirty="0"/>
          </a:p>
        </p:txBody>
      </p:sp>
      <p:sp>
        <p:nvSpPr>
          <p:cNvPr id="18" name="Shape 15"/>
          <p:cNvSpPr/>
          <p:nvPr/>
        </p:nvSpPr>
        <p:spPr>
          <a:xfrm>
            <a:off x="3703320" y="5276088"/>
            <a:ext cx="23774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749040" y="5330952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373737"/>
                </a:solidFill>
              </a:rPr>
              <a:t>4 782 (10,96%)</a:t>
            </a:r>
            <a:endParaRPr lang="en-US" sz="800" dirty="0"/>
          </a:p>
        </p:txBody>
      </p:sp>
      <p:sp>
        <p:nvSpPr>
          <p:cNvPr id="20" name="Shape 17"/>
          <p:cNvSpPr/>
          <p:nvPr/>
        </p:nvSpPr>
        <p:spPr>
          <a:xfrm>
            <a:off x="6080760" y="5276088"/>
            <a:ext cx="210312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126480" y="5330952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373737"/>
                </a:solidFill>
              </a:rPr>
              <a:t>50 (10,53%)</a:t>
            </a:r>
            <a:endParaRPr lang="en-US" sz="800" dirty="0"/>
          </a:p>
        </p:txBody>
      </p:sp>
      <p:sp>
        <p:nvSpPr>
          <p:cNvPr id="22" name="Shape 19"/>
          <p:cNvSpPr/>
          <p:nvPr/>
        </p:nvSpPr>
        <p:spPr>
          <a:xfrm>
            <a:off x="8183880" y="5276088"/>
            <a:ext cx="164592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229600" y="5330952"/>
            <a:ext cx="1554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373737"/>
                </a:solidFill>
              </a:rPr>
              <a:t>1,05%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502920" y="5568696"/>
            <a:ext cx="3200400" cy="292608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548640" y="5623560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373737"/>
                </a:solidFill>
              </a:rPr>
              <a:t>Vendas</a:t>
            </a:r>
            <a:endParaRPr lang="en-US" sz="800" dirty="0"/>
          </a:p>
        </p:txBody>
      </p:sp>
      <p:sp>
        <p:nvSpPr>
          <p:cNvPr id="26" name="Shape 23"/>
          <p:cNvSpPr/>
          <p:nvPr/>
        </p:nvSpPr>
        <p:spPr>
          <a:xfrm>
            <a:off x="3703320" y="5568696"/>
            <a:ext cx="2377440" cy="292608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3749040" y="5623560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373737"/>
                </a:solidFill>
              </a:rPr>
              <a:t>2 780 (6,37%)</a:t>
            </a:r>
            <a:endParaRPr lang="en-US" sz="800" dirty="0"/>
          </a:p>
        </p:txBody>
      </p:sp>
      <p:sp>
        <p:nvSpPr>
          <p:cNvPr id="28" name="Shape 25"/>
          <p:cNvSpPr/>
          <p:nvPr/>
        </p:nvSpPr>
        <p:spPr>
          <a:xfrm>
            <a:off x="6080760" y="5568696"/>
            <a:ext cx="2103120" cy="292608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126480" y="5623560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373737"/>
                </a:solidFill>
              </a:rPr>
              <a:t>28 (5,89%)</a:t>
            </a:r>
            <a:endParaRPr lang="en-US" sz="800" dirty="0"/>
          </a:p>
        </p:txBody>
      </p:sp>
      <p:sp>
        <p:nvSpPr>
          <p:cNvPr id="30" name="Shape 27"/>
          <p:cNvSpPr/>
          <p:nvPr/>
        </p:nvSpPr>
        <p:spPr>
          <a:xfrm>
            <a:off x="8183880" y="5568696"/>
            <a:ext cx="1645920" cy="292608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8229600" y="5623560"/>
            <a:ext cx="1554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373737"/>
                </a:solidFill>
              </a:rPr>
              <a:t>1,01%</a:t>
            </a:r>
            <a:endParaRPr lang="en-US" sz="800" dirty="0"/>
          </a:p>
        </p:txBody>
      </p:sp>
      <p:sp>
        <p:nvSpPr>
          <p:cNvPr id="32" name="Shape 29"/>
          <p:cNvSpPr/>
          <p:nvPr/>
        </p:nvSpPr>
        <p:spPr>
          <a:xfrm>
            <a:off x="502920" y="5861304"/>
            <a:ext cx="320040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548640" y="5916168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373737"/>
                </a:solidFill>
              </a:rPr>
              <a:t>Educação</a:t>
            </a:r>
            <a:endParaRPr lang="en-US" sz="800" dirty="0"/>
          </a:p>
        </p:txBody>
      </p:sp>
      <p:sp>
        <p:nvSpPr>
          <p:cNvPr id="34" name="Shape 31"/>
          <p:cNvSpPr/>
          <p:nvPr/>
        </p:nvSpPr>
        <p:spPr>
          <a:xfrm>
            <a:off x="3703320" y="5861304"/>
            <a:ext cx="23774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3749040" y="5916168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373737"/>
                </a:solidFill>
              </a:rPr>
              <a:t>2 398 (5,5%)</a:t>
            </a:r>
            <a:endParaRPr lang="en-US" sz="800" dirty="0"/>
          </a:p>
        </p:txBody>
      </p:sp>
      <p:sp>
        <p:nvSpPr>
          <p:cNvPr id="36" name="Shape 33"/>
          <p:cNvSpPr/>
          <p:nvPr/>
        </p:nvSpPr>
        <p:spPr>
          <a:xfrm>
            <a:off x="6080760" y="5861304"/>
            <a:ext cx="210312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6126480" y="5916168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373737"/>
                </a:solidFill>
              </a:rPr>
              <a:t>35 (7,37%)</a:t>
            </a:r>
            <a:endParaRPr lang="en-US" sz="800" dirty="0"/>
          </a:p>
        </p:txBody>
      </p:sp>
      <p:sp>
        <p:nvSpPr>
          <p:cNvPr id="38" name="Shape 35"/>
          <p:cNvSpPr/>
          <p:nvPr/>
        </p:nvSpPr>
        <p:spPr>
          <a:xfrm>
            <a:off x="8183880" y="5861304"/>
            <a:ext cx="164592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8229600" y="5916168"/>
            <a:ext cx="1554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373737"/>
                </a:solidFill>
              </a:rPr>
              <a:t>1,46%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9BBE34"/>
          </a:solidFill>
          <a:ln w="12700">
            <a:solidFill>
              <a:srgbClr val="9BBE3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502920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8EAC"/>
                </a:solidFill>
              </a:rPr>
              <a:t>DADOS DEMOGRÁFICOS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841248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73737"/>
                </a:solidFill>
              </a:rPr>
              <a:t>Localização geográfica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627632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727B7C"/>
                </a:solidFill>
              </a:rPr>
              <a:t>Distribuição dos principais mercados visíveis na captura de ecrã.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828800"/>
            <a:ext cx="1115568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/>
            </a:solidFill>
            <a:prstDash val="solid"/>
          </a:ln>
        </p:spPr>
      </p:sp>
      <p:pic>
        <p:nvPicPr>
          <p:cNvPr id="7" name="Image 0" descr="/Users/joao/Documents/Codex/2026-05-20/files-mentioned-by-the-user-ad/outputs/beyond-fuels-web-report/assets/location-geograph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072" y="1901952"/>
            <a:ext cx="11009376" cy="1956816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02920" y="4343400"/>
            <a:ext cx="1188720" cy="292608"/>
          </a:xfrm>
          <a:prstGeom prst="rect">
            <a:avLst/>
          </a:prstGeom>
          <a:solidFill>
            <a:srgbClr val="EAF4F2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40" y="4398264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b="1" dirty="0">
                <a:solidFill>
                  <a:srgbClr val="727B7C"/>
                </a:solidFill>
              </a:rPr>
              <a:t>Cidade</a:t>
            </a:r>
            <a:endParaRPr lang="en-US" sz="640" dirty="0"/>
          </a:p>
        </p:txBody>
      </p:sp>
      <p:sp>
        <p:nvSpPr>
          <p:cNvPr id="10" name="Shape 7"/>
          <p:cNvSpPr/>
          <p:nvPr/>
        </p:nvSpPr>
        <p:spPr>
          <a:xfrm>
            <a:off x="1691640" y="4343400"/>
            <a:ext cx="1234440" cy="292608"/>
          </a:xfrm>
          <a:prstGeom prst="rect">
            <a:avLst/>
          </a:prstGeom>
          <a:solidFill>
            <a:srgbClr val="EAF4F2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737360" y="4398264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b="1" dirty="0">
                <a:solidFill>
                  <a:srgbClr val="727B7C"/>
                </a:solidFill>
              </a:rPr>
              <a:t>Utilizadores</a:t>
            </a:r>
            <a:endParaRPr lang="en-US" sz="640" dirty="0"/>
          </a:p>
        </p:txBody>
      </p:sp>
      <p:sp>
        <p:nvSpPr>
          <p:cNvPr id="12" name="Shape 9"/>
          <p:cNvSpPr/>
          <p:nvPr/>
        </p:nvSpPr>
        <p:spPr>
          <a:xfrm>
            <a:off x="2926080" y="4343400"/>
            <a:ext cx="1234440" cy="292608"/>
          </a:xfrm>
          <a:prstGeom prst="rect">
            <a:avLst/>
          </a:prstGeom>
          <a:solidFill>
            <a:srgbClr val="EAF4F2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971800" y="4398264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b="1" dirty="0">
                <a:solidFill>
                  <a:srgbClr val="727B7C"/>
                </a:solidFill>
              </a:rPr>
              <a:t>Novos utiliz.</a:t>
            </a:r>
            <a:endParaRPr lang="en-US" sz="640" dirty="0"/>
          </a:p>
        </p:txBody>
      </p:sp>
      <p:sp>
        <p:nvSpPr>
          <p:cNvPr id="14" name="Shape 11"/>
          <p:cNvSpPr/>
          <p:nvPr/>
        </p:nvSpPr>
        <p:spPr>
          <a:xfrm>
            <a:off x="4160520" y="4343400"/>
            <a:ext cx="1234440" cy="292608"/>
          </a:xfrm>
          <a:prstGeom prst="rect">
            <a:avLst/>
          </a:prstGeom>
          <a:solidFill>
            <a:srgbClr val="EAF4F2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206240" y="4398264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b="1" dirty="0">
                <a:solidFill>
                  <a:srgbClr val="727B7C"/>
                </a:solidFill>
              </a:rPr>
              <a:t>Sessões int.</a:t>
            </a:r>
            <a:endParaRPr lang="en-US" sz="640" dirty="0"/>
          </a:p>
        </p:txBody>
      </p:sp>
      <p:sp>
        <p:nvSpPr>
          <p:cNvPr id="16" name="Shape 13"/>
          <p:cNvSpPr/>
          <p:nvPr/>
        </p:nvSpPr>
        <p:spPr>
          <a:xfrm>
            <a:off x="5394960" y="4343400"/>
            <a:ext cx="1005840" cy="292608"/>
          </a:xfrm>
          <a:prstGeom prst="rect">
            <a:avLst/>
          </a:prstGeom>
          <a:solidFill>
            <a:srgbClr val="EAF4F2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440680" y="439826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b="1" dirty="0">
                <a:solidFill>
                  <a:srgbClr val="727B7C"/>
                </a:solidFill>
              </a:rPr>
              <a:t>Taxa int.</a:t>
            </a:r>
            <a:endParaRPr lang="en-US" sz="640" dirty="0"/>
          </a:p>
        </p:txBody>
      </p:sp>
      <p:sp>
        <p:nvSpPr>
          <p:cNvPr id="18" name="Shape 15"/>
          <p:cNvSpPr/>
          <p:nvPr/>
        </p:nvSpPr>
        <p:spPr>
          <a:xfrm>
            <a:off x="6400800" y="4343400"/>
            <a:ext cx="1005840" cy="292608"/>
          </a:xfrm>
          <a:prstGeom prst="rect">
            <a:avLst/>
          </a:prstGeom>
          <a:solidFill>
            <a:srgbClr val="EAF4F2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446520" y="439826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b="1" dirty="0">
                <a:solidFill>
                  <a:srgbClr val="727B7C"/>
                </a:solidFill>
              </a:rPr>
              <a:t>Sess./util.</a:t>
            </a:r>
            <a:endParaRPr lang="en-US" sz="640" dirty="0"/>
          </a:p>
        </p:txBody>
      </p:sp>
      <p:sp>
        <p:nvSpPr>
          <p:cNvPr id="20" name="Shape 17"/>
          <p:cNvSpPr/>
          <p:nvPr/>
        </p:nvSpPr>
        <p:spPr>
          <a:xfrm>
            <a:off x="7406640" y="4343400"/>
            <a:ext cx="731520" cy="292608"/>
          </a:xfrm>
          <a:prstGeom prst="rect">
            <a:avLst/>
          </a:prstGeom>
          <a:solidFill>
            <a:srgbClr val="EAF4F2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452360" y="4398264"/>
            <a:ext cx="640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b="1" dirty="0">
                <a:solidFill>
                  <a:srgbClr val="727B7C"/>
                </a:solidFill>
              </a:rPr>
              <a:t>Tempo</a:t>
            </a:r>
            <a:endParaRPr lang="en-US" sz="640" dirty="0"/>
          </a:p>
        </p:txBody>
      </p:sp>
      <p:sp>
        <p:nvSpPr>
          <p:cNvPr id="22" name="Shape 19"/>
          <p:cNvSpPr/>
          <p:nvPr/>
        </p:nvSpPr>
        <p:spPr>
          <a:xfrm>
            <a:off x="8138160" y="4343400"/>
            <a:ext cx="1234440" cy="292608"/>
          </a:xfrm>
          <a:prstGeom prst="rect">
            <a:avLst/>
          </a:prstGeom>
          <a:solidFill>
            <a:srgbClr val="EAF4F2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183880" y="4398264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b="1" dirty="0">
                <a:solidFill>
                  <a:srgbClr val="727B7C"/>
                </a:solidFill>
              </a:rPr>
              <a:t>Eventos</a:t>
            </a:r>
            <a:endParaRPr lang="en-US" sz="640" dirty="0"/>
          </a:p>
        </p:txBody>
      </p:sp>
      <p:sp>
        <p:nvSpPr>
          <p:cNvPr id="24" name="Shape 21"/>
          <p:cNvSpPr/>
          <p:nvPr/>
        </p:nvSpPr>
        <p:spPr>
          <a:xfrm>
            <a:off x="9372600" y="4343400"/>
            <a:ext cx="1143000" cy="292608"/>
          </a:xfrm>
          <a:prstGeom prst="rect">
            <a:avLst/>
          </a:prstGeom>
          <a:solidFill>
            <a:srgbClr val="EAF4F2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9418320" y="4398264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b="1" dirty="0">
                <a:solidFill>
                  <a:srgbClr val="727B7C"/>
                </a:solidFill>
              </a:rPr>
              <a:t>Eventos-chave</a:t>
            </a:r>
            <a:endParaRPr lang="en-US" sz="640" dirty="0"/>
          </a:p>
        </p:txBody>
      </p:sp>
      <p:sp>
        <p:nvSpPr>
          <p:cNvPr id="26" name="Shape 23"/>
          <p:cNvSpPr/>
          <p:nvPr/>
        </p:nvSpPr>
        <p:spPr>
          <a:xfrm>
            <a:off x="502920" y="4636008"/>
            <a:ext cx="118872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548640" y="4690872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b="1" dirty="0">
                <a:solidFill>
                  <a:srgbClr val="373737"/>
                </a:solidFill>
              </a:rPr>
              <a:t>Lisbon</a:t>
            </a:r>
            <a:endParaRPr lang="en-US" sz="640" dirty="0"/>
          </a:p>
        </p:txBody>
      </p:sp>
      <p:sp>
        <p:nvSpPr>
          <p:cNvPr id="28" name="Shape 25"/>
          <p:cNvSpPr/>
          <p:nvPr/>
        </p:nvSpPr>
        <p:spPr>
          <a:xfrm>
            <a:off x="1691640" y="4636008"/>
            <a:ext cx="12344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1737360" y="4690872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1 796</a:t>
            </a:r>
            <a:endParaRPr lang="en-US" sz="640" dirty="0"/>
          </a:p>
        </p:txBody>
      </p:sp>
      <p:sp>
        <p:nvSpPr>
          <p:cNvPr id="30" name="Shape 27"/>
          <p:cNvSpPr/>
          <p:nvPr/>
        </p:nvSpPr>
        <p:spPr>
          <a:xfrm>
            <a:off x="2926080" y="4636008"/>
            <a:ext cx="12344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2971800" y="4690872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1 763</a:t>
            </a:r>
            <a:endParaRPr lang="en-US" sz="640" dirty="0"/>
          </a:p>
        </p:txBody>
      </p:sp>
      <p:sp>
        <p:nvSpPr>
          <p:cNvPr id="32" name="Shape 29"/>
          <p:cNvSpPr/>
          <p:nvPr/>
        </p:nvSpPr>
        <p:spPr>
          <a:xfrm>
            <a:off x="4160520" y="4636008"/>
            <a:ext cx="12344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4206240" y="4690872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403</a:t>
            </a:r>
            <a:endParaRPr lang="en-US" sz="640" dirty="0"/>
          </a:p>
        </p:txBody>
      </p:sp>
      <p:sp>
        <p:nvSpPr>
          <p:cNvPr id="34" name="Shape 31"/>
          <p:cNvSpPr/>
          <p:nvPr/>
        </p:nvSpPr>
        <p:spPr>
          <a:xfrm>
            <a:off x="5394960" y="4636008"/>
            <a:ext cx="10058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5440680" y="4690872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19,14%</a:t>
            </a:r>
            <a:endParaRPr lang="en-US" sz="640" dirty="0"/>
          </a:p>
        </p:txBody>
      </p:sp>
      <p:sp>
        <p:nvSpPr>
          <p:cNvPr id="36" name="Shape 33"/>
          <p:cNvSpPr/>
          <p:nvPr/>
        </p:nvSpPr>
        <p:spPr>
          <a:xfrm>
            <a:off x="6400800" y="4636008"/>
            <a:ext cx="10058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6446520" y="4690872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0,22</a:t>
            </a:r>
            <a:endParaRPr lang="en-US" sz="640" dirty="0"/>
          </a:p>
        </p:txBody>
      </p:sp>
      <p:sp>
        <p:nvSpPr>
          <p:cNvPr id="38" name="Shape 35"/>
          <p:cNvSpPr/>
          <p:nvPr/>
        </p:nvSpPr>
        <p:spPr>
          <a:xfrm>
            <a:off x="7406640" y="4636008"/>
            <a:ext cx="73152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7452360" y="4690872"/>
            <a:ext cx="640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6 s</a:t>
            </a:r>
            <a:endParaRPr lang="en-US" sz="640" dirty="0"/>
          </a:p>
        </p:txBody>
      </p:sp>
      <p:sp>
        <p:nvSpPr>
          <p:cNvPr id="40" name="Shape 37"/>
          <p:cNvSpPr/>
          <p:nvPr/>
        </p:nvSpPr>
        <p:spPr>
          <a:xfrm>
            <a:off x="8138160" y="4636008"/>
            <a:ext cx="12344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8183880" y="4690872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6 817</a:t>
            </a:r>
            <a:endParaRPr lang="en-US" sz="640" dirty="0"/>
          </a:p>
        </p:txBody>
      </p:sp>
      <p:sp>
        <p:nvSpPr>
          <p:cNvPr id="42" name="Shape 39"/>
          <p:cNvSpPr/>
          <p:nvPr/>
        </p:nvSpPr>
        <p:spPr>
          <a:xfrm>
            <a:off x="9372600" y="4636008"/>
            <a:ext cx="114300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9418320" y="4690872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0,00</a:t>
            </a:r>
            <a:endParaRPr lang="en-US" sz="640" dirty="0"/>
          </a:p>
        </p:txBody>
      </p:sp>
      <p:sp>
        <p:nvSpPr>
          <p:cNvPr id="44" name="Shape 41"/>
          <p:cNvSpPr/>
          <p:nvPr/>
        </p:nvSpPr>
        <p:spPr>
          <a:xfrm>
            <a:off x="502920" y="4928616"/>
            <a:ext cx="1188720" cy="292608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548640" y="4983480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b="1" dirty="0">
                <a:solidFill>
                  <a:srgbClr val="373737"/>
                </a:solidFill>
              </a:rPr>
              <a:t>Porto</a:t>
            </a:r>
            <a:endParaRPr lang="en-US" sz="640" dirty="0"/>
          </a:p>
        </p:txBody>
      </p:sp>
      <p:sp>
        <p:nvSpPr>
          <p:cNvPr id="46" name="Shape 43"/>
          <p:cNvSpPr/>
          <p:nvPr/>
        </p:nvSpPr>
        <p:spPr>
          <a:xfrm>
            <a:off x="1691640" y="4928616"/>
            <a:ext cx="1234440" cy="292608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1737360" y="4983480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1 146</a:t>
            </a:r>
            <a:endParaRPr lang="en-US" sz="640" dirty="0"/>
          </a:p>
        </p:txBody>
      </p:sp>
      <p:sp>
        <p:nvSpPr>
          <p:cNvPr id="48" name="Shape 45"/>
          <p:cNvSpPr/>
          <p:nvPr/>
        </p:nvSpPr>
        <p:spPr>
          <a:xfrm>
            <a:off x="2926080" y="4928616"/>
            <a:ext cx="1234440" cy="292608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2971800" y="4983480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1 114</a:t>
            </a:r>
            <a:endParaRPr lang="en-US" sz="640" dirty="0"/>
          </a:p>
        </p:txBody>
      </p:sp>
      <p:sp>
        <p:nvSpPr>
          <p:cNvPr id="50" name="Shape 47"/>
          <p:cNvSpPr/>
          <p:nvPr/>
        </p:nvSpPr>
        <p:spPr>
          <a:xfrm>
            <a:off x="4160520" y="4928616"/>
            <a:ext cx="1234440" cy="292608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4206240" y="4983480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281</a:t>
            </a:r>
            <a:endParaRPr lang="en-US" sz="640" dirty="0"/>
          </a:p>
        </p:txBody>
      </p:sp>
      <p:sp>
        <p:nvSpPr>
          <p:cNvPr id="52" name="Shape 49"/>
          <p:cNvSpPr/>
          <p:nvPr/>
        </p:nvSpPr>
        <p:spPr>
          <a:xfrm>
            <a:off x="5394960" y="4928616"/>
            <a:ext cx="1005840" cy="292608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5440680" y="4983480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19,99%</a:t>
            </a:r>
            <a:endParaRPr lang="en-US" sz="640" dirty="0"/>
          </a:p>
        </p:txBody>
      </p:sp>
      <p:sp>
        <p:nvSpPr>
          <p:cNvPr id="54" name="Shape 51"/>
          <p:cNvSpPr/>
          <p:nvPr/>
        </p:nvSpPr>
        <p:spPr>
          <a:xfrm>
            <a:off x="6400800" y="4928616"/>
            <a:ext cx="1005840" cy="292608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6446520" y="4983480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0,25</a:t>
            </a:r>
            <a:endParaRPr lang="en-US" sz="640" dirty="0"/>
          </a:p>
        </p:txBody>
      </p:sp>
      <p:sp>
        <p:nvSpPr>
          <p:cNvPr id="56" name="Shape 53"/>
          <p:cNvSpPr/>
          <p:nvPr/>
        </p:nvSpPr>
        <p:spPr>
          <a:xfrm>
            <a:off x="7406640" y="4928616"/>
            <a:ext cx="731520" cy="292608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7452360" y="4983480"/>
            <a:ext cx="640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8 s</a:t>
            </a:r>
            <a:endParaRPr lang="en-US" sz="640" dirty="0"/>
          </a:p>
        </p:txBody>
      </p:sp>
      <p:sp>
        <p:nvSpPr>
          <p:cNvPr id="58" name="Shape 55"/>
          <p:cNvSpPr/>
          <p:nvPr/>
        </p:nvSpPr>
        <p:spPr>
          <a:xfrm>
            <a:off x="8138160" y="4928616"/>
            <a:ext cx="1234440" cy="292608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8183880" y="4983480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4 437</a:t>
            </a:r>
            <a:endParaRPr lang="en-US" sz="640" dirty="0"/>
          </a:p>
        </p:txBody>
      </p:sp>
      <p:sp>
        <p:nvSpPr>
          <p:cNvPr id="60" name="Shape 57"/>
          <p:cNvSpPr/>
          <p:nvPr/>
        </p:nvSpPr>
        <p:spPr>
          <a:xfrm>
            <a:off x="9372600" y="4928616"/>
            <a:ext cx="1143000" cy="292608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9418320" y="4983480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0,00</a:t>
            </a:r>
            <a:endParaRPr lang="en-US" sz="640" dirty="0"/>
          </a:p>
        </p:txBody>
      </p:sp>
      <p:sp>
        <p:nvSpPr>
          <p:cNvPr id="62" name="Shape 59"/>
          <p:cNvSpPr/>
          <p:nvPr/>
        </p:nvSpPr>
        <p:spPr>
          <a:xfrm>
            <a:off x="502920" y="5221224"/>
            <a:ext cx="118872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63" name="Text 60"/>
          <p:cNvSpPr/>
          <p:nvPr/>
        </p:nvSpPr>
        <p:spPr>
          <a:xfrm>
            <a:off x="548640" y="5276088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b="1" dirty="0">
                <a:solidFill>
                  <a:srgbClr val="373737"/>
                </a:solidFill>
              </a:rPr>
              <a:t>Vila Nova de Gaia</a:t>
            </a:r>
            <a:endParaRPr lang="en-US" sz="640" dirty="0"/>
          </a:p>
        </p:txBody>
      </p:sp>
      <p:sp>
        <p:nvSpPr>
          <p:cNvPr id="64" name="Shape 61"/>
          <p:cNvSpPr/>
          <p:nvPr/>
        </p:nvSpPr>
        <p:spPr>
          <a:xfrm>
            <a:off x="1691640" y="5221224"/>
            <a:ext cx="12344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65" name="Text 62"/>
          <p:cNvSpPr/>
          <p:nvPr/>
        </p:nvSpPr>
        <p:spPr>
          <a:xfrm>
            <a:off x="1737360" y="5276088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190</a:t>
            </a:r>
            <a:endParaRPr lang="en-US" sz="640" dirty="0"/>
          </a:p>
        </p:txBody>
      </p:sp>
      <p:sp>
        <p:nvSpPr>
          <p:cNvPr id="66" name="Shape 63"/>
          <p:cNvSpPr/>
          <p:nvPr/>
        </p:nvSpPr>
        <p:spPr>
          <a:xfrm>
            <a:off x="2926080" y="5221224"/>
            <a:ext cx="12344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67" name="Text 64"/>
          <p:cNvSpPr/>
          <p:nvPr/>
        </p:nvSpPr>
        <p:spPr>
          <a:xfrm>
            <a:off x="2971800" y="5276088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186</a:t>
            </a:r>
            <a:endParaRPr lang="en-US" sz="640" dirty="0"/>
          </a:p>
        </p:txBody>
      </p:sp>
      <p:sp>
        <p:nvSpPr>
          <p:cNvPr id="68" name="Shape 65"/>
          <p:cNvSpPr/>
          <p:nvPr/>
        </p:nvSpPr>
        <p:spPr>
          <a:xfrm>
            <a:off x="4160520" y="5221224"/>
            <a:ext cx="12344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69" name="Text 66"/>
          <p:cNvSpPr/>
          <p:nvPr/>
        </p:nvSpPr>
        <p:spPr>
          <a:xfrm>
            <a:off x="4206240" y="5276088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50</a:t>
            </a:r>
            <a:endParaRPr lang="en-US" sz="640" dirty="0"/>
          </a:p>
        </p:txBody>
      </p:sp>
      <p:sp>
        <p:nvSpPr>
          <p:cNvPr id="70" name="Shape 67"/>
          <p:cNvSpPr/>
          <p:nvPr/>
        </p:nvSpPr>
        <p:spPr>
          <a:xfrm>
            <a:off x="5394960" y="5221224"/>
            <a:ext cx="10058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71" name="Text 68"/>
          <p:cNvSpPr/>
          <p:nvPr/>
        </p:nvSpPr>
        <p:spPr>
          <a:xfrm>
            <a:off x="5440680" y="5276088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21,19%</a:t>
            </a:r>
            <a:endParaRPr lang="en-US" sz="640" dirty="0"/>
          </a:p>
        </p:txBody>
      </p:sp>
      <p:sp>
        <p:nvSpPr>
          <p:cNvPr id="72" name="Shape 69"/>
          <p:cNvSpPr/>
          <p:nvPr/>
        </p:nvSpPr>
        <p:spPr>
          <a:xfrm>
            <a:off x="6400800" y="5221224"/>
            <a:ext cx="10058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73" name="Text 70"/>
          <p:cNvSpPr/>
          <p:nvPr/>
        </p:nvSpPr>
        <p:spPr>
          <a:xfrm>
            <a:off x="6446520" y="5276088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0,26</a:t>
            </a:r>
            <a:endParaRPr lang="en-US" sz="640" dirty="0"/>
          </a:p>
        </p:txBody>
      </p:sp>
      <p:sp>
        <p:nvSpPr>
          <p:cNvPr id="74" name="Shape 71"/>
          <p:cNvSpPr/>
          <p:nvPr/>
        </p:nvSpPr>
        <p:spPr>
          <a:xfrm>
            <a:off x="7406640" y="5221224"/>
            <a:ext cx="73152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75" name="Text 72"/>
          <p:cNvSpPr/>
          <p:nvPr/>
        </p:nvSpPr>
        <p:spPr>
          <a:xfrm>
            <a:off x="7452360" y="5276088"/>
            <a:ext cx="640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3 s</a:t>
            </a:r>
            <a:endParaRPr lang="en-US" sz="640" dirty="0"/>
          </a:p>
        </p:txBody>
      </p:sp>
      <p:sp>
        <p:nvSpPr>
          <p:cNvPr id="76" name="Shape 73"/>
          <p:cNvSpPr/>
          <p:nvPr/>
        </p:nvSpPr>
        <p:spPr>
          <a:xfrm>
            <a:off x="8138160" y="5221224"/>
            <a:ext cx="12344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77" name="Text 74"/>
          <p:cNvSpPr/>
          <p:nvPr/>
        </p:nvSpPr>
        <p:spPr>
          <a:xfrm>
            <a:off x="8183880" y="5276088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748</a:t>
            </a:r>
            <a:endParaRPr lang="en-US" sz="640" dirty="0"/>
          </a:p>
        </p:txBody>
      </p:sp>
      <p:sp>
        <p:nvSpPr>
          <p:cNvPr id="78" name="Shape 75"/>
          <p:cNvSpPr/>
          <p:nvPr/>
        </p:nvSpPr>
        <p:spPr>
          <a:xfrm>
            <a:off x="9372600" y="5221224"/>
            <a:ext cx="114300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79" name="Text 76"/>
          <p:cNvSpPr/>
          <p:nvPr/>
        </p:nvSpPr>
        <p:spPr>
          <a:xfrm>
            <a:off x="9418320" y="5276088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0,00</a:t>
            </a:r>
            <a:endParaRPr lang="en-US" sz="640" dirty="0"/>
          </a:p>
        </p:txBody>
      </p:sp>
      <p:sp>
        <p:nvSpPr>
          <p:cNvPr id="80" name="Shape 77"/>
          <p:cNvSpPr/>
          <p:nvPr/>
        </p:nvSpPr>
        <p:spPr>
          <a:xfrm>
            <a:off x="502920" y="5513832"/>
            <a:ext cx="1188720" cy="292608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81" name="Text 78"/>
          <p:cNvSpPr/>
          <p:nvPr/>
        </p:nvSpPr>
        <p:spPr>
          <a:xfrm>
            <a:off x="548640" y="5568696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b="1" dirty="0">
                <a:solidFill>
                  <a:srgbClr val="373737"/>
                </a:solidFill>
              </a:rPr>
              <a:t>Braga</a:t>
            </a:r>
            <a:endParaRPr lang="en-US" sz="640" dirty="0"/>
          </a:p>
        </p:txBody>
      </p:sp>
      <p:sp>
        <p:nvSpPr>
          <p:cNvPr id="82" name="Shape 79"/>
          <p:cNvSpPr/>
          <p:nvPr/>
        </p:nvSpPr>
        <p:spPr>
          <a:xfrm>
            <a:off x="1691640" y="5513832"/>
            <a:ext cx="1234440" cy="292608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83" name="Text 80"/>
          <p:cNvSpPr/>
          <p:nvPr/>
        </p:nvSpPr>
        <p:spPr>
          <a:xfrm>
            <a:off x="1737360" y="5568696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125</a:t>
            </a:r>
            <a:endParaRPr lang="en-US" sz="640" dirty="0"/>
          </a:p>
        </p:txBody>
      </p:sp>
      <p:sp>
        <p:nvSpPr>
          <p:cNvPr id="84" name="Shape 81"/>
          <p:cNvSpPr/>
          <p:nvPr/>
        </p:nvSpPr>
        <p:spPr>
          <a:xfrm>
            <a:off x="2926080" y="5513832"/>
            <a:ext cx="1234440" cy="292608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85" name="Text 82"/>
          <p:cNvSpPr/>
          <p:nvPr/>
        </p:nvSpPr>
        <p:spPr>
          <a:xfrm>
            <a:off x="2971800" y="5568696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121</a:t>
            </a:r>
            <a:endParaRPr lang="en-US" sz="640" dirty="0"/>
          </a:p>
        </p:txBody>
      </p:sp>
      <p:sp>
        <p:nvSpPr>
          <p:cNvPr id="86" name="Shape 83"/>
          <p:cNvSpPr/>
          <p:nvPr/>
        </p:nvSpPr>
        <p:spPr>
          <a:xfrm>
            <a:off x="4160520" y="5513832"/>
            <a:ext cx="1234440" cy="292608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87" name="Text 84"/>
          <p:cNvSpPr/>
          <p:nvPr/>
        </p:nvSpPr>
        <p:spPr>
          <a:xfrm>
            <a:off x="4206240" y="5568696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37</a:t>
            </a:r>
            <a:endParaRPr lang="en-US" sz="640" dirty="0"/>
          </a:p>
        </p:txBody>
      </p:sp>
      <p:sp>
        <p:nvSpPr>
          <p:cNvPr id="88" name="Shape 85"/>
          <p:cNvSpPr/>
          <p:nvPr/>
        </p:nvSpPr>
        <p:spPr>
          <a:xfrm>
            <a:off x="5394960" y="5513832"/>
            <a:ext cx="1005840" cy="292608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89" name="Text 86"/>
          <p:cNvSpPr/>
          <p:nvPr/>
        </p:nvSpPr>
        <p:spPr>
          <a:xfrm>
            <a:off x="5440680" y="5568696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23,87%</a:t>
            </a:r>
            <a:endParaRPr lang="en-US" sz="640" dirty="0"/>
          </a:p>
        </p:txBody>
      </p:sp>
      <p:sp>
        <p:nvSpPr>
          <p:cNvPr id="90" name="Shape 87"/>
          <p:cNvSpPr/>
          <p:nvPr/>
        </p:nvSpPr>
        <p:spPr>
          <a:xfrm>
            <a:off x="6400800" y="5513832"/>
            <a:ext cx="1005840" cy="292608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91" name="Text 88"/>
          <p:cNvSpPr/>
          <p:nvPr/>
        </p:nvSpPr>
        <p:spPr>
          <a:xfrm>
            <a:off x="6446520" y="5568696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0,30</a:t>
            </a:r>
            <a:endParaRPr lang="en-US" sz="640" dirty="0"/>
          </a:p>
        </p:txBody>
      </p:sp>
      <p:sp>
        <p:nvSpPr>
          <p:cNvPr id="92" name="Shape 89"/>
          <p:cNvSpPr/>
          <p:nvPr/>
        </p:nvSpPr>
        <p:spPr>
          <a:xfrm>
            <a:off x="7406640" y="5513832"/>
            <a:ext cx="731520" cy="292608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93" name="Text 90"/>
          <p:cNvSpPr/>
          <p:nvPr/>
        </p:nvSpPr>
        <p:spPr>
          <a:xfrm>
            <a:off x="7452360" y="5568696"/>
            <a:ext cx="640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12 s</a:t>
            </a:r>
            <a:endParaRPr lang="en-US" sz="640" dirty="0"/>
          </a:p>
        </p:txBody>
      </p:sp>
      <p:sp>
        <p:nvSpPr>
          <p:cNvPr id="94" name="Shape 91"/>
          <p:cNvSpPr/>
          <p:nvPr/>
        </p:nvSpPr>
        <p:spPr>
          <a:xfrm>
            <a:off x="8138160" y="5513832"/>
            <a:ext cx="1234440" cy="292608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95" name="Text 92"/>
          <p:cNvSpPr/>
          <p:nvPr/>
        </p:nvSpPr>
        <p:spPr>
          <a:xfrm>
            <a:off x="8183880" y="5568696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506</a:t>
            </a:r>
            <a:endParaRPr lang="en-US" sz="640" dirty="0"/>
          </a:p>
        </p:txBody>
      </p:sp>
      <p:sp>
        <p:nvSpPr>
          <p:cNvPr id="96" name="Shape 93"/>
          <p:cNvSpPr/>
          <p:nvPr/>
        </p:nvSpPr>
        <p:spPr>
          <a:xfrm>
            <a:off x="9372600" y="5513832"/>
            <a:ext cx="1143000" cy="292608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>
                <a:alpha val="85000"/>
              </a:srgbClr>
            </a:solidFill>
            <a:prstDash val="solid"/>
          </a:ln>
        </p:spPr>
      </p:sp>
      <p:sp>
        <p:nvSpPr>
          <p:cNvPr id="97" name="Text 94"/>
          <p:cNvSpPr/>
          <p:nvPr/>
        </p:nvSpPr>
        <p:spPr>
          <a:xfrm>
            <a:off x="9418320" y="55686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373737"/>
                </a:solidFill>
              </a:rPr>
              <a:t>0,00</a:t>
            </a:r>
            <a:endParaRPr lang="en-US" sz="6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9BBE34"/>
          </a:solidFill>
          <a:ln w="12700">
            <a:solidFill>
              <a:srgbClr val="9BBE3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502920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8EAC"/>
                </a:solidFill>
              </a:rPr>
              <a:t>CONSIDERAÇÕES FINAIS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841248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73737"/>
                </a:solidFill>
              </a:rPr>
              <a:t>A campanha mostrou tração e margem clara para otimização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627632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727B7C"/>
                </a:solidFill>
              </a:rPr>
              <a:t>A leitura conjunta dos canais indica uma base sólida de geração de leads.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2148840"/>
            <a:ext cx="347472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2148840"/>
            <a:ext cx="3474720" cy="73152"/>
          </a:xfrm>
          <a:prstGeom prst="rect">
            <a:avLst/>
          </a:prstGeom>
          <a:solidFill>
            <a:srgbClr val="9BBE34"/>
          </a:solidFill>
          <a:ln w="12700">
            <a:solidFill>
              <a:srgbClr val="9BBE3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67512" y="2350008"/>
            <a:ext cx="3145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373737"/>
                </a:solidFill>
              </a:rPr>
              <a:t>Consolidar o que está a funcionar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67512" y="2679192"/>
            <a:ext cx="3145536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73737"/>
                </a:solidFill>
              </a:rPr>
              <a:t>Meta Ads deve continuar a ser o principal canal de captação, mantendo foco em criativos e audiências que já demonstraram capacidade de gerar leads.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343400" y="2148840"/>
            <a:ext cx="347472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43400" y="2148840"/>
            <a:ext cx="3474720" cy="73152"/>
          </a:xfrm>
          <a:prstGeom prst="rect">
            <a:avLst/>
          </a:prstGeom>
          <a:solidFill>
            <a:srgbClr val="1D8EAC"/>
          </a:solidFill>
          <a:ln w="12700">
            <a:solidFill>
              <a:srgbClr val="1D8EA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07992" y="2350008"/>
            <a:ext cx="3145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373737"/>
                </a:solidFill>
              </a:rPr>
              <a:t>Validar qualidade e atribuição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07992" y="2679192"/>
            <a:ext cx="3145536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73737"/>
                </a:solidFill>
              </a:rPr>
              <a:t>Google Performance Max apresenta sinais relevantes de escala. O próximo passo é confirmar a qualidade das conversões e garantir que a medição reflete corretamente os leads.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183880" y="2148840"/>
            <a:ext cx="347472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E4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83880" y="2148840"/>
            <a:ext cx="3474720" cy="73152"/>
          </a:xfrm>
          <a:prstGeom prst="rect">
            <a:avLst/>
          </a:prstGeom>
          <a:solidFill>
            <a:srgbClr val="373737"/>
          </a:solidFill>
          <a:ln w="12700">
            <a:solidFill>
              <a:srgbClr val="37373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48472" y="2350008"/>
            <a:ext cx="3145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373737"/>
                </a:solidFill>
              </a:rPr>
              <a:t>Transformar tráfego em oportunidade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348472" y="2679192"/>
            <a:ext cx="3145536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73737"/>
                </a:solidFill>
              </a:rPr>
              <a:t>LinkedIn deve ser acompanhado pela qualidade das visitas e pela capacidade de influenciar contactos comerciais.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502920" y="4800600"/>
            <a:ext cx="11155680" cy="777240"/>
          </a:xfrm>
          <a:prstGeom prst="rect">
            <a:avLst/>
          </a:prstGeom>
          <a:solidFill>
            <a:srgbClr val="F4FFF5"/>
          </a:solidFill>
          <a:ln w="12700">
            <a:solidFill>
              <a:srgbClr val="DCE8E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13232" y="4992624"/>
            <a:ext cx="10744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373737"/>
                </a:solidFill>
              </a:rPr>
              <a:t>Próxima fase recomendada: manter escala nos canais com maior capacidade de geração de leads, rever qualidade das conversões e aproximar a leitura de performance aos resultados comerciais efetivos.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Beyond Fuels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Beyond Fuels | Relatório de Campanhas B2B</dc:title>
  <dc:subject>Relatório de Campanhas B2B</dc:subject>
  <dc:creator>Beyond Fuels</dc:creator>
  <cp:lastModifiedBy>Beyond Fuels</cp:lastModifiedBy>
  <cp:revision>1</cp:revision>
  <dcterms:created xsi:type="dcterms:W3CDTF">2026-05-20T15:59:19Z</dcterms:created>
  <dcterms:modified xsi:type="dcterms:W3CDTF">2026-05-20T15:59:19Z</dcterms:modified>
</cp:coreProperties>
</file>